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erriweather Sans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1d9728e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1d9728e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14b421c1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14b421c1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14b421c1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14b421c1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Open Sans"/>
              <a:buNone/>
              <a:defRPr sz="800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 rot="5400000">
            <a:off x="4246034" y="-1040553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Open Sans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Open Sans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52" name="Google Shape;52;p7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Open Sans"/>
              <a:buNone/>
              <a:defRPr sz="4400" b="0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1800" b="0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alibri"/>
              <a:buChar char="◦"/>
              <a:defRPr sz="1600" b="0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alibri"/>
              <a:buChar char="◦"/>
              <a:defRPr sz="1200" b="0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alibri"/>
              <a:buChar char="◦"/>
              <a:defRPr sz="1200" b="0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Calibri"/>
              <a:buChar char="◦"/>
              <a:defRPr sz="1200" b="0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  <a:defRPr sz="44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18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alibri"/>
              <a:buChar char="◦"/>
              <a:defRPr sz="16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Char char="◦"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Char char="◦"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alibri"/>
              <a:buChar char="◦"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3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research.org/fact-tank/2018/10/26/nearly-one-in-five-teens-cant-always-finish-their-homework-because-of-the-digital-divi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pic.org/blog/how-californias-digital-divide-affects-student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.edtrust.org/ca-parent-poll-covid-19-and-school-closur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zfKtJF0aA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neep.org/toolkit/distance_learnin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ncompass.org/trends/insights/2019-08-27-three-questions-about-internet-access" TargetMode="External"/><Relationship Id="rId4" Type="http://schemas.openxmlformats.org/officeDocument/2006/relationships/hyperlink" Target="https://www.arts.gov/accessibility/accessibility-resources/resources-to-help-ensure-accessibility-for-your-virtual-events-for-people-with-disabiliti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ideau@umn.edu" TargetMode="External"/><Relationship Id="rId5" Type="http://schemas.openxmlformats.org/officeDocument/2006/relationships/image" Target="../media/image3.png"/><Relationship Id="rId4" Type="http://schemas.openxmlformats.org/officeDocument/2006/relationships/hyperlink" Target="mailto:nordby@umn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l="13224" r="13223" b="-1"/>
          <a:stretch/>
        </p:blipFill>
        <p:spPr>
          <a:xfrm>
            <a:off x="16" y="10"/>
            <a:ext cx="755688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8047939" y="278296"/>
            <a:ext cx="3659246" cy="321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Open Sans"/>
              <a:buNone/>
            </a:pPr>
            <a:r>
              <a:rPr lang="en-US" sz="4500">
                <a:solidFill>
                  <a:srgbClr val="FFFFFF"/>
                </a:solidFill>
              </a:rPr>
              <a:t>Working Virtually with Youth:</a:t>
            </a:r>
            <a:br>
              <a:rPr lang="en-US" sz="4500">
                <a:solidFill>
                  <a:srgbClr val="FFFFFF"/>
                </a:solidFill>
              </a:rPr>
            </a:br>
            <a:r>
              <a:rPr lang="en-US" sz="4500">
                <a:solidFill>
                  <a:srgbClr val="FFFFFF"/>
                </a:solidFill>
              </a:rPr>
              <a:t>Equity and Access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8047939" y="3812135"/>
            <a:ext cx="3659246" cy="159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JAZMIN DANIELSON, 2020</a:t>
            </a:r>
            <a:endParaRPr/>
          </a:p>
        </p:txBody>
      </p:sp>
      <p:cxnSp>
        <p:nvCxnSpPr>
          <p:cNvPr id="114" name="Google Shape;114;p15"/>
          <p:cNvCxnSpPr/>
          <p:nvPr/>
        </p:nvCxnSpPr>
        <p:spPr>
          <a:xfrm>
            <a:off x="8185922" y="3651268"/>
            <a:ext cx="33832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en-US"/>
              <a:t>How to choose tech tools:</a:t>
            </a:r>
            <a:endParaRPr/>
          </a:p>
        </p:txBody>
      </p:sp>
      <p:cxnSp>
        <p:nvCxnSpPr>
          <p:cNvPr id="217" name="Google Shape;217;p24"/>
          <p:cNvCxnSpPr/>
          <p:nvPr/>
        </p:nvCxnSpPr>
        <p:spPr>
          <a:xfrm>
            <a:off x="4654296" y="1791298"/>
            <a:ext cx="0" cy="27432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2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Google Shape;219;p24"/>
          <p:cNvGrpSpPr/>
          <p:nvPr/>
        </p:nvGrpSpPr>
        <p:grpSpPr>
          <a:xfrm>
            <a:off x="4976031" y="635852"/>
            <a:ext cx="6582554" cy="5119987"/>
            <a:chOff x="0" y="905"/>
            <a:chExt cx="6582554" cy="5119987"/>
          </a:xfrm>
        </p:grpSpPr>
        <p:sp>
          <p:nvSpPr>
            <p:cNvPr id="220" name="Google Shape;220;p24"/>
            <p:cNvSpPr/>
            <p:nvPr/>
          </p:nvSpPr>
          <p:spPr>
            <a:xfrm>
              <a:off x="0" y="3855448"/>
              <a:ext cx="1645638" cy="1265444"/>
            </a:xfrm>
            <a:prstGeom prst="rect">
              <a:avLst/>
            </a:prstGeom>
            <a:solidFill>
              <a:srgbClr val="B79D79"/>
            </a:solidFill>
            <a:ln w="15875" cap="flat" cmpd="sng">
              <a:solidFill>
                <a:srgbClr val="B79D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4"/>
            <p:cNvSpPr txBox="1"/>
            <p:nvPr/>
          </p:nvSpPr>
          <p:spPr>
            <a:xfrm>
              <a:off x="0" y="3855448"/>
              <a:ext cx="1645638" cy="1265444"/>
            </a:xfrm>
            <a:prstGeom prst="rect">
              <a:avLst/>
            </a:prstGeom>
            <a:solidFill>
              <a:srgbClr val="B29F78"/>
            </a:solidFill>
            <a:ln>
              <a:noFill/>
            </a:ln>
          </p:spPr>
          <p:txBody>
            <a:bodyPr spcFirstLastPara="1" wrap="square" lIns="117025" tIns="184900" rIns="117025" bIns="184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Open Sans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Consider</a:t>
              </a: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1645638" y="3855448"/>
              <a:ext cx="4936916" cy="1265444"/>
            </a:xfrm>
            <a:prstGeom prst="rect">
              <a:avLst/>
            </a:prstGeom>
            <a:solidFill>
              <a:srgbClr val="E5DED5">
                <a:alpha val="89803"/>
              </a:srgbClr>
            </a:solidFill>
            <a:ln w="15875" cap="flat" cmpd="sng">
              <a:solidFill>
                <a:srgbClr val="E5DED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4"/>
            <p:cNvSpPr txBox="1"/>
            <p:nvPr/>
          </p:nvSpPr>
          <p:spPr>
            <a:xfrm>
              <a:off x="1645638" y="3855448"/>
              <a:ext cx="4936916" cy="126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125" tIns="190500" rIns="100125" bIns="190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Consider going low-tech. Kids will appreciate hearing from you, and a note in the school lunch delivery or a letter in the mail may mean more to them than an email. </a:t>
              </a: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 rot="10800000">
              <a:off x="0" y="1928176"/>
              <a:ext cx="1645638" cy="1946253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B29F78"/>
            </a:solidFill>
            <a:ln w="15875" cap="flat" cmpd="sng">
              <a:solidFill>
                <a:srgbClr val="B29F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4"/>
            <p:cNvSpPr txBox="1"/>
            <p:nvPr/>
          </p:nvSpPr>
          <p:spPr>
            <a:xfrm>
              <a:off x="0" y="1928176"/>
              <a:ext cx="1645638" cy="1265064"/>
            </a:xfrm>
            <a:prstGeom prst="rect">
              <a:avLst/>
            </a:prstGeom>
            <a:solidFill>
              <a:srgbClr val="B29F78"/>
            </a:solidFill>
            <a:ln>
              <a:noFill/>
            </a:ln>
          </p:spPr>
          <p:txBody>
            <a:bodyPr spcFirstLastPara="1" wrap="square" lIns="117025" tIns="184900" rIns="117025" bIns="184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Open Sans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Choose</a:t>
              </a:r>
              <a:endParaRPr/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1645638" y="1928176"/>
              <a:ext cx="4936916" cy="1265064"/>
            </a:xfrm>
            <a:prstGeom prst="rect">
              <a:avLst/>
            </a:prstGeom>
            <a:solidFill>
              <a:srgbClr val="E2DFD4">
                <a:alpha val="89803"/>
              </a:srgbClr>
            </a:solidFill>
            <a:ln w="15875" cap="flat" cmpd="sng">
              <a:solidFill>
                <a:srgbClr val="E2DFD4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4"/>
            <p:cNvSpPr txBox="1"/>
            <p:nvPr/>
          </p:nvSpPr>
          <p:spPr>
            <a:xfrm>
              <a:off x="1645638" y="1928176"/>
              <a:ext cx="4936916" cy="1265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125" tIns="190500" rIns="100125" bIns="190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Choose technology tools that align with your program's </a:t>
              </a:r>
              <a:r>
                <a:rPr lang="en-US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pedagogical principles</a:t>
              </a:r>
              <a:r>
                <a:rPr lang="en-US" sz="15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and that take a positive youth development approach. </a:t>
              </a:r>
              <a:endParaRPr/>
            </a:p>
          </p:txBody>
        </p:sp>
        <p:sp>
          <p:nvSpPr>
            <p:cNvPr id="228" name="Google Shape;228;p24"/>
            <p:cNvSpPr/>
            <p:nvPr/>
          </p:nvSpPr>
          <p:spPr>
            <a:xfrm rot="10800000">
              <a:off x="0" y="905"/>
              <a:ext cx="1645638" cy="1946253"/>
            </a:xfrm>
            <a:prstGeom prst="upArrowCallout">
              <a:avLst>
                <a:gd name="adj1" fmla="val 5000"/>
                <a:gd name="adj2" fmla="val 10000"/>
                <a:gd name="adj3" fmla="val 15000"/>
                <a:gd name="adj4" fmla="val 64977"/>
              </a:avLst>
            </a:prstGeom>
            <a:solidFill>
              <a:srgbClr val="B29F78"/>
            </a:solidFill>
            <a:ln w="15875" cap="flat" cmpd="sng">
              <a:solidFill>
                <a:srgbClr val="B29F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4"/>
            <p:cNvSpPr txBox="1"/>
            <p:nvPr/>
          </p:nvSpPr>
          <p:spPr>
            <a:xfrm>
              <a:off x="0" y="905"/>
              <a:ext cx="1645638" cy="1265064"/>
            </a:xfrm>
            <a:prstGeom prst="rect">
              <a:avLst/>
            </a:prstGeom>
            <a:solidFill>
              <a:srgbClr val="B29F78"/>
            </a:solidFill>
            <a:ln>
              <a:noFill/>
            </a:ln>
          </p:spPr>
          <p:txBody>
            <a:bodyPr spcFirstLastPara="1" wrap="square" lIns="117025" tIns="184900" rIns="117025" bIns="184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Open Sans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Use</a:t>
              </a:r>
              <a:endParaRPr/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1645638" y="905"/>
              <a:ext cx="4936916" cy="1265064"/>
            </a:xfrm>
            <a:prstGeom prst="rect">
              <a:avLst/>
            </a:prstGeom>
            <a:solidFill>
              <a:srgbClr val="DFDFD5">
                <a:alpha val="89803"/>
              </a:srgbClr>
            </a:solidFill>
            <a:ln w="15875" cap="flat" cmpd="sng">
              <a:solidFill>
                <a:srgbClr val="DFDFD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4"/>
            <p:cNvSpPr txBox="1"/>
            <p:nvPr/>
          </p:nvSpPr>
          <p:spPr>
            <a:xfrm>
              <a:off x="1645638" y="905"/>
              <a:ext cx="4936916" cy="1265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125" tIns="190500" rIns="100125" bIns="190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Open Sans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technology tools that you are comfortable with, that your audience is comfortable with, and that serves your program's teaching goals. Start with your </a:t>
              </a:r>
              <a:r>
                <a:rPr lang="en-US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school or </a:t>
              </a:r>
              <a:r>
                <a:rPr lang="en-US" sz="15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organization's in-house tech tools.  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/>
          <p:nvPr/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1507" y="0"/>
            <a:ext cx="12188952" cy="1905000"/>
          </a:xfrm>
          <a:prstGeom prst="rect">
            <a:avLst/>
          </a:prstGeom>
          <a:solidFill>
            <a:srgbClr val="B29F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"/>
              <a:buNone/>
            </a:pPr>
            <a:r>
              <a:rPr lang="en-US">
                <a:solidFill>
                  <a:srgbClr val="FFFFFF"/>
                </a:solidFill>
              </a:rPr>
              <a:t>Choosing online activities: Consider these questions</a:t>
            </a:r>
            <a:endParaRPr/>
          </a:p>
        </p:txBody>
      </p:sp>
      <p:sp>
        <p:nvSpPr>
          <p:cNvPr id="239" name="Google Shape;239;p25"/>
          <p:cNvSpPr txBox="1">
            <a:spLocks noGrp="1"/>
          </p:cNvSpPr>
          <p:nvPr>
            <p:ph type="body" idx="1"/>
          </p:nvPr>
        </p:nvSpPr>
        <p:spPr>
          <a:xfrm>
            <a:off x="1096963" y="2675694"/>
            <a:ext cx="10058400" cy="319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057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65"/>
              <a:buFont typeface="Arial"/>
              <a:buChar char="•"/>
            </a:pPr>
            <a:r>
              <a:rPr lang="en-US" sz="1665" b="0" i="0">
                <a:solidFill>
                  <a:srgbClr val="424D5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Are these the kinds of activities that our youth program or classroom  ordinarily do? </a:t>
            </a:r>
            <a:endParaRPr sz="1665" b="0" i="0">
              <a:solidFill>
                <a:srgbClr val="424D5B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65">
              <a:solidFill>
                <a:srgbClr val="424D5B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91440" lvl="0" indent="-10572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65"/>
              <a:buFont typeface="Arial"/>
              <a:buChar char="•"/>
            </a:pPr>
            <a:r>
              <a:rPr lang="en-US" sz="1665" b="0" i="0">
                <a:solidFill>
                  <a:srgbClr val="424D5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What will learners learn by doing this activity? Does that match up our teaching goals? </a:t>
            </a:r>
            <a:endParaRPr/>
          </a:p>
          <a:p>
            <a:pPr marL="91440" lvl="0" indent="-105727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665"/>
              <a:buFont typeface="Arial"/>
              <a:buChar char="•"/>
            </a:pPr>
            <a:r>
              <a:rPr lang="en-US" sz="1665" b="0" i="0">
                <a:solidFill>
                  <a:srgbClr val="424D5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Would the youth in my program enjoy it?</a:t>
            </a:r>
            <a:endParaRPr/>
          </a:p>
          <a:p>
            <a:pPr marL="91440" lvl="0" indent="-105727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665"/>
              <a:buFont typeface="Arial"/>
              <a:buChar char="•"/>
            </a:pPr>
            <a:r>
              <a:rPr lang="en-US" sz="1665" b="0" i="0">
                <a:solidFill>
                  <a:srgbClr val="424D5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Does it require families to buy anything? If it does, seek out activities that use only materials found in nature or in most households.</a:t>
            </a:r>
            <a:endParaRPr/>
          </a:p>
          <a:p>
            <a:pPr marL="91440" lvl="0" indent="-105727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665"/>
              <a:buFont typeface="Arial"/>
              <a:buChar char="•"/>
            </a:pPr>
            <a:r>
              <a:rPr lang="en-US" sz="1665" b="0" i="0">
                <a:solidFill>
                  <a:srgbClr val="424D5B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Consider screen time: Have learners already spent the entire day looking at a screen? How will our learning experience include active learning and be different from formal education strategies?</a:t>
            </a:r>
            <a:endParaRPr/>
          </a:p>
          <a:p>
            <a:pPr marL="9144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665"/>
              <a:buNone/>
            </a:pPr>
            <a:endParaRPr sz="1665"/>
          </a:p>
        </p:txBody>
      </p:sp>
      <p:sp>
        <p:nvSpPr>
          <p:cNvPr id="240" name="Google Shape;240;p2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"/>
              <a:buNone/>
            </a:pPr>
            <a:r>
              <a:rPr lang="en-US">
                <a:solidFill>
                  <a:srgbClr val="FFFFFF"/>
                </a:solidFill>
              </a:rPr>
              <a:t>Digital Divide:</a:t>
            </a:r>
            <a:br>
              <a:rPr lang="en-US">
                <a:solidFill>
                  <a:srgbClr val="FFFFFF"/>
                </a:solidFill>
              </a:rPr>
            </a:b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By Ed Trust-West (Education Equity in Crisis) </a:t>
            </a:r>
            <a:endParaRPr/>
          </a:p>
        </p:txBody>
      </p:sp>
      <p:sp>
        <p:nvSpPr>
          <p:cNvPr id="248" name="Google Shape;248;p26"/>
          <p:cNvSpPr txBox="1">
            <a:spLocks noGrp="1"/>
          </p:cNvSpPr>
          <p:nvPr>
            <p:ph type="body" idx="1"/>
          </p:nvPr>
        </p:nvSpPr>
        <p:spPr>
          <a:xfrm>
            <a:off x="5231958" y="605896"/>
            <a:ext cx="5923721" cy="56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91440" lvl="0" indent="-152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0" i="0">
                <a:latin typeface="Open Sans"/>
                <a:ea typeface="Open Sans"/>
                <a:cs typeface="Open Sans"/>
                <a:sym typeface="Open Sans"/>
              </a:rPr>
              <a:t>A recent study found that, nationally, </a:t>
            </a:r>
            <a:r>
              <a:rPr lang="en-US" sz="2400" b="0" i="0" u="sng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around 17% of children</a:t>
            </a:r>
            <a:r>
              <a:rPr lang="en-US" sz="2400" b="0" i="0">
                <a:latin typeface="Open Sans"/>
                <a:ea typeface="Open Sans"/>
                <a:cs typeface="Open Sans"/>
                <a:sym typeface="Open Sans"/>
              </a:rPr>
              <a:t> are unable to complete their homework due to limited internet access. This “digital divide” and often resulting “homework gap” mirrors trends in California, where </a:t>
            </a:r>
            <a:r>
              <a:rPr lang="en-US" sz="2400" b="0" i="0" u="sng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about 1 in 6 school-aged children</a:t>
            </a:r>
            <a:r>
              <a:rPr lang="en-US" sz="2400" b="0" i="0">
                <a:latin typeface="Open Sans"/>
                <a:ea typeface="Open Sans"/>
                <a:cs typeface="Open Sans"/>
                <a:sym typeface="Open Sans"/>
              </a:rPr>
              <a:t> lack access to the internet at home.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/>
          <p:nvPr/>
        </p:nvSpPr>
        <p:spPr>
          <a:xfrm>
            <a:off x="0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56" name="Google Shape;256;p27"/>
          <p:cNvSpPr txBox="1">
            <a:spLocks noGrp="1"/>
          </p:cNvSpPr>
          <p:nvPr>
            <p:ph type="body" idx="1"/>
          </p:nvPr>
        </p:nvSpPr>
        <p:spPr>
          <a:xfrm>
            <a:off x="5231958" y="605896"/>
            <a:ext cx="5923721" cy="564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91440" lvl="0" indent="-152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 b="0" i="0">
                <a:latin typeface="Open Sans"/>
                <a:ea typeface="Open Sans"/>
                <a:cs typeface="Open Sans"/>
                <a:sym typeface="Open Sans"/>
              </a:rPr>
              <a:t>The equity implications of these gaps and impacts on learning have been brought into sharper focus as schools and districts across the state grapple with the COVID-19 crisis. </a:t>
            </a:r>
            <a:r>
              <a:rPr lang="en-US" sz="2400" b="0" i="0" u="sng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Our parent poll revealed that 38% of low-income families and 29% of families of color </a:t>
            </a:r>
            <a:r>
              <a:rPr lang="en-US" sz="2400" b="0" i="0">
                <a:latin typeface="Open Sans"/>
                <a:ea typeface="Open Sans"/>
                <a:cs typeface="Open Sans"/>
                <a:sym typeface="Open Sans"/>
              </a:rPr>
              <a:t>are concerned about access to distance learning because they don’t have reliable internet at home. Parents also cited concern about access to technology – 50% of low-income and 42% of families of color lack sufficient devices at home to access distance learning.  </a:t>
            </a:r>
            <a:endParaRPr/>
          </a:p>
          <a:p>
            <a:pPr marL="9144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57" name="Google Shape;257;p27" descr="A person sitting in front of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369" y="2213903"/>
            <a:ext cx="3638015" cy="2430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3" name="Google Shape;263;p28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Google Shape;26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28"/>
          <p:cNvSpPr txBox="1">
            <a:spLocks noGrp="1"/>
          </p:cNvSpPr>
          <p:nvPr>
            <p:ph type="title"/>
          </p:nvPr>
        </p:nvSpPr>
        <p:spPr>
          <a:xfrm>
            <a:off x="8141110" y="1033012"/>
            <a:ext cx="3268595" cy="31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Open Sans"/>
              <a:buNone/>
            </a:pPr>
            <a:r>
              <a:rPr lang="en-US" sz="4860">
                <a:solidFill>
                  <a:srgbClr val="262626"/>
                </a:solidFill>
              </a:rPr>
              <a:t>Internet Access in MN</a:t>
            </a:r>
            <a:br>
              <a:rPr lang="en-US" sz="4860">
                <a:solidFill>
                  <a:srgbClr val="262626"/>
                </a:solidFill>
              </a:rPr>
            </a:br>
            <a:r>
              <a:rPr lang="en-US"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Minnesota Department of Employment and Economic Development and Connected Nation, 2019.</a:t>
            </a:r>
            <a:endParaRPr sz="1800">
              <a:solidFill>
                <a:srgbClr val="262626"/>
              </a:solidFill>
            </a:endParaRPr>
          </a:p>
        </p:txBody>
      </p:sp>
      <p:pic>
        <p:nvPicPr>
          <p:cNvPr id="266" name="Google Shape;266;p28" descr="Chart of the percents of households without internet in seven areas of Minnesot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1033012"/>
            <a:ext cx="6912217" cy="42682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28"/>
          <p:cNvCxnSpPr/>
          <p:nvPr/>
        </p:nvCxnSpPr>
        <p:spPr>
          <a:xfrm>
            <a:off x="8209305" y="4294754"/>
            <a:ext cx="32004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2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315" y="-62475"/>
            <a:ext cx="5380410" cy="692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400" y="0"/>
            <a:ext cx="5380400" cy="690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0" descr="A screenshot of a social media pos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100" y="288250"/>
            <a:ext cx="4125862" cy="600809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0"/>
          <p:cNvSpPr txBox="1">
            <a:spLocks noGrp="1"/>
          </p:cNvSpPr>
          <p:nvPr>
            <p:ph type="body" idx="1"/>
          </p:nvPr>
        </p:nvSpPr>
        <p:spPr>
          <a:xfrm flipH="1">
            <a:off x="5780400" y="288250"/>
            <a:ext cx="5760000" cy="6008100"/>
          </a:xfrm>
          <a:prstGeom prst="rect">
            <a:avLst/>
          </a:prstGeom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Provide students with 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Power and choice!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Students have little power right now. Finding ways to give students opportunities to make decisions about their own learning helps to combat that.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Authentic interest in the social and emotional well being!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Students and adults are experiencing trauma and grief through the COVID19 pandemic. Give kids opportunities to connect with you and each other that allow them to be their full selves. 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b="1"/>
              <a:t>Other means of showing you how they learn.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If a student keeps their camera off during class, what other ways can they demonstrate their learning? Provide multiple options!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00" cy="209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 Virtual Brain Breaks</a:t>
            </a:r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00" cy="306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Have students stand, move and wiggle in front of and away from their screens.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/>
              <a:t>Provide opportunities to have ‘virtual recess’ so that kids can just hang out and be silly together. </a:t>
            </a:r>
            <a:endParaRPr/>
          </a:p>
        </p:txBody>
      </p:sp>
      <p:pic>
        <p:nvPicPr>
          <p:cNvPr id="287" name="Google Shape;287;p31" descr="Research shows that breaks can provide more than rest. Use them to boost creativity, cognitive function, and social skills.&#10;&#10;&#10;Explore more resources about brain breaks: https://www.edutopia.org/article/research-tested-benefits-breaks" title="The Science Behind Brain Break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381" y="786375"/>
            <a:ext cx="7414876" cy="5561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32"/>
          <p:cNvSpPr txBox="1"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en-US" sz="4300"/>
              <a:t>Supporting racial equity and people with disabilities in distant learning</a:t>
            </a:r>
            <a:endParaRPr sz="4300"/>
          </a:p>
        </p:txBody>
      </p:sp>
      <p:cxnSp>
        <p:nvCxnSpPr>
          <p:cNvPr id="294" name="Google Shape;294;p32"/>
          <p:cNvCxnSpPr/>
          <p:nvPr/>
        </p:nvCxnSpPr>
        <p:spPr>
          <a:xfrm>
            <a:off x="4042052" y="1778497"/>
            <a:ext cx="0" cy="3200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32"/>
          <p:cNvSpPr txBox="1">
            <a:spLocks noGrp="1"/>
          </p:cNvSpPr>
          <p:nvPr>
            <p:ph type="body" idx="1"/>
          </p:nvPr>
        </p:nvSpPr>
        <p:spPr>
          <a:xfrm>
            <a:off x="4363786" y="621697"/>
            <a:ext cx="6791894" cy="5147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9144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https://mneep.org/toolkit/distance_learning/</a:t>
            </a:r>
            <a:endParaRPr/>
          </a:p>
          <a:p>
            <a:pPr marL="91440" lvl="0" indent="-11430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MN Education Equity Partnership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1440" lvl="0" indent="-11430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https://www.arts.gov/accessibility/accessibility-resources/resources-to-help-ensure-accessibility-for-your-virtual-events-for-people-with-disabilities</a:t>
            </a:r>
            <a:endParaRPr/>
          </a:p>
          <a:p>
            <a:pPr marL="91440" lvl="0" indent="-11430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National Endowment for the Arts</a:t>
            </a:r>
            <a:endParaRPr/>
          </a:p>
          <a:p>
            <a:pPr marL="91440" lvl="0" indent="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1440" lvl="0" indent="-11430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https://www.mncompass.org/trends/insights/2019-08-27-three-questions-about-internet-access</a:t>
            </a:r>
            <a:endParaRPr/>
          </a:p>
          <a:p>
            <a:pPr marL="91440" lvl="0" indent="-11430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MN Compass</a:t>
            </a: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33"/>
          <p:cNvSpPr txBox="1">
            <a:spLocks noGrp="1"/>
          </p:cNvSpPr>
          <p:nvPr>
            <p:ph type="title"/>
          </p:nvPr>
        </p:nvSpPr>
        <p:spPr>
          <a:xfrm>
            <a:off x="642250" y="634950"/>
            <a:ext cx="4838400" cy="19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en-US"/>
              <a:t>Your Distance Learning Work with Youth:</a:t>
            </a:r>
            <a:endParaRPr/>
          </a:p>
        </p:txBody>
      </p:sp>
      <p:cxnSp>
        <p:nvCxnSpPr>
          <p:cNvPr id="303" name="Google Shape;303;p33"/>
          <p:cNvCxnSpPr/>
          <p:nvPr/>
        </p:nvCxnSpPr>
        <p:spPr>
          <a:xfrm>
            <a:off x="720797" y="2783860"/>
            <a:ext cx="34746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4" name="Google Shape;304;p33"/>
          <p:cNvSpPr txBox="1">
            <a:spLocks noGrp="1"/>
          </p:cNvSpPr>
          <p:nvPr>
            <p:ph type="body" idx="1"/>
          </p:nvPr>
        </p:nvSpPr>
        <p:spPr>
          <a:xfrm>
            <a:off x="642250" y="3004050"/>
            <a:ext cx="4662300" cy="28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14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What is your school/program intentionally doing to ensure access to your virtual program?</a:t>
            </a:r>
            <a:endParaRPr/>
          </a:p>
          <a:p>
            <a:pPr marL="91440" lvl="0" indent="-11430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What is your school/ program doing to be intentionally inclusive?</a:t>
            </a:r>
            <a:endParaRPr/>
          </a:p>
          <a:p>
            <a:pPr marL="91440" lvl="0" indent="-11430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What is your school/ program doing to ensure an equitable virtual experience among the youth participants?</a:t>
            </a:r>
            <a:endParaRPr/>
          </a:p>
        </p:txBody>
      </p:sp>
      <p:pic>
        <p:nvPicPr>
          <p:cNvPr id="305" name="Google Shape;305;p33" descr="A picture containing indoor, table, brown, sitt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485" r="2" b="2"/>
          <a:stretch/>
        </p:blipFill>
        <p:spPr>
          <a:xfrm>
            <a:off x="5788275" y="640075"/>
            <a:ext cx="5769726" cy="53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3"/>
          <p:cNvSpPr/>
          <p:nvPr/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en-US"/>
              <a:t>Sources from: </a:t>
            </a:r>
            <a:br>
              <a:rPr lang="en-US"/>
            </a:br>
            <a:r>
              <a:rPr lang="en-US"/>
              <a:t>U of MN Extension</a:t>
            </a:r>
            <a:br>
              <a:rPr lang="en-US"/>
            </a:br>
            <a:r>
              <a:rPr lang="en-US"/>
              <a:t>&amp;</a:t>
            </a:r>
            <a:br>
              <a:rPr lang="en-US"/>
            </a:br>
            <a:r>
              <a:rPr lang="en-US"/>
              <a:t>ACA (American Camp Association)</a:t>
            </a:r>
            <a:br>
              <a:rPr lang="en-US"/>
            </a:br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4654296" y="1791298"/>
            <a:ext cx="0" cy="27432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16"/>
          <p:cNvGrpSpPr/>
          <p:nvPr/>
        </p:nvGrpSpPr>
        <p:grpSpPr>
          <a:xfrm>
            <a:off x="4976031" y="1467239"/>
            <a:ext cx="6582555" cy="3457213"/>
            <a:chOff x="0" y="832292"/>
            <a:chExt cx="6582555" cy="3457213"/>
          </a:xfrm>
        </p:grpSpPr>
        <p:sp>
          <p:nvSpPr>
            <p:cNvPr id="124" name="Google Shape;124;p16"/>
            <p:cNvSpPr/>
            <p:nvPr/>
          </p:nvSpPr>
          <p:spPr>
            <a:xfrm>
              <a:off x="0" y="832292"/>
              <a:ext cx="6582555" cy="153653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464803" y="1178013"/>
              <a:ext cx="845096" cy="84509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774703" y="832292"/>
              <a:ext cx="4807851" cy="1536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1774703" y="832292"/>
              <a:ext cx="4807851" cy="1536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600" tIns="162600" rIns="162600" bIns="1626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pen Sans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Ann Nordby, </a:t>
              </a:r>
              <a:r>
                <a:rPr lang="en-US" sz="2400" b="1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nordby@umn.edu</a:t>
              </a:r>
              <a:endPara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0" y="2752966"/>
              <a:ext cx="6582555" cy="153653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464803" y="3098687"/>
              <a:ext cx="845096" cy="84509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1774703" y="2752966"/>
              <a:ext cx="4807851" cy="1536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1774703" y="2752966"/>
              <a:ext cx="4807851" cy="1536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600" tIns="162600" rIns="162600" bIns="1626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Open Sans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Kari Robideau, </a:t>
              </a:r>
              <a:r>
                <a:rPr lang="en-US" sz="2400" b="1" i="0" u="sng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robideau@umn.edu</a:t>
              </a:r>
              <a:endPara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en-US"/>
              <a:t>Topics:</a:t>
            </a:r>
            <a:endParaRPr/>
          </a:p>
        </p:txBody>
      </p:sp>
      <p:cxnSp>
        <p:nvCxnSpPr>
          <p:cNvPr id="138" name="Google Shape;138;p17"/>
          <p:cNvCxnSpPr/>
          <p:nvPr/>
        </p:nvCxnSpPr>
        <p:spPr>
          <a:xfrm>
            <a:off x="4654296" y="1791298"/>
            <a:ext cx="0" cy="27432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7"/>
          <p:cNvGrpSpPr/>
          <p:nvPr/>
        </p:nvGrpSpPr>
        <p:grpSpPr>
          <a:xfrm>
            <a:off x="5354521" y="1222141"/>
            <a:ext cx="5825561" cy="3777023"/>
            <a:chOff x="378496" y="1049968"/>
            <a:chExt cx="5825561" cy="3021860"/>
          </a:xfrm>
        </p:grpSpPr>
        <p:sp>
          <p:nvSpPr>
            <p:cNvPr id="141" name="Google Shape;141;p17"/>
            <p:cNvSpPr/>
            <p:nvPr/>
          </p:nvSpPr>
          <p:spPr>
            <a:xfrm>
              <a:off x="378496" y="1049968"/>
              <a:ext cx="5068567" cy="921923"/>
            </a:xfrm>
            <a:prstGeom prst="roundRect">
              <a:avLst>
                <a:gd name="adj" fmla="val 10000"/>
              </a:avLst>
            </a:prstGeom>
            <a:solidFill>
              <a:srgbClr val="B29F78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405498" y="1076970"/>
              <a:ext cx="4036816" cy="867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Open Sans"/>
                <a:buNone/>
              </a:pPr>
              <a:r>
                <a:rPr lang="en-US" sz="24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Dos and Don’ts</a:t>
              </a: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756993" y="2099937"/>
              <a:ext cx="5068567" cy="921923"/>
            </a:xfrm>
            <a:prstGeom prst="roundRect">
              <a:avLst>
                <a:gd name="adj" fmla="val 10000"/>
              </a:avLst>
            </a:prstGeom>
            <a:solidFill>
              <a:srgbClr val="B29F78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 txBox="1"/>
            <p:nvPr/>
          </p:nvSpPr>
          <p:spPr>
            <a:xfrm>
              <a:off x="783995" y="2126939"/>
              <a:ext cx="4036816" cy="867919"/>
            </a:xfrm>
            <a:prstGeom prst="rect">
              <a:avLst/>
            </a:prstGeom>
            <a:solidFill>
              <a:srgbClr val="B2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Open Sans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Choosing </a:t>
              </a:r>
              <a:r>
                <a:rPr lang="en-US" sz="24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tech tools and 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online activities</a:t>
              </a: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1135490" y="3149905"/>
              <a:ext cx="5068567" cy="921923"/>
            </a:xfrm>
            <a:prstGeom prst="roundRect">
              <a:avLst>
                <a:gd name="adj" fmla="val 10000"/>
              </a:avLst>
            </a:prstGeom>
            <a:solidFill>
              <a:srgbClr val="B29F78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 txBox="1"/>
            <p:nvPr/>
          </p:nvSpPr>
          <p:spPr>
            <a:xfrm>
              <a:off x="1162492" y="3176907"/>
              <a:ext cx="4036816" cy="867919"/>
            </a:xfrm>
            <a:prstGeom prst="rect">
              <a:avLst/>
            </a:prstGeom>
            <a:solidFill>
              <a:srgbClr val="B29F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Open Sans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Accessing needs through an equity lens</a:t>
              </a:r>
              <a:endPara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4847813" y="1723485"/>
              <a:ext cx="599250" cy="59925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2DED5">
                <a:alpha val="89803"/>
              </a:srgbClr>
            </a:solidFill>
            <a:ln w="15875" cap="flat" cmpd="sng">
              <a:solidFill>
                <a:srgbClr val="E2DED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7"/>
            <p:cNvSpPr txBox="1"/>
            <p:nvPr/>
          </p:nvSpPr>
          <p:spPr>
            <a:xfrm>
              <a:off x="4982644" y="1723485"/>
              <a:ext cx="329588" cy="450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Open Sans"/>
                <a:buNone/>
              </a:pPr>
              <a:endParaRPr sz="2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5226310" y="2758088"/>
              <a:ext cx="599250" cy="59925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DED5">
                <a:alpha val="89803"/>
              </a:srgbClr>
            </a:solidFill>
            <a:ln w="15875" cap="flat" cmpd="sng">
              <a:solidFill>
                <a:srgbClr val="E0DED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 txBox="1"/>
            <p:nvPr/>
          </p:nvSpPr>
          <p:spPr>
            <a:xfrm>
              <a:off x="5361141" y="2758088"/>
              <a:ext cx="329588" cy="450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Open Sans"/>
                <a:buNone/>
              </a:pPr>
              <a:endParaRPr sz="2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 idx="4294967295"/>
          </p:nvPr>
        </p:nvSpPr>
        <p:spPr>
          <a:xfrm>
            <a:off x="3332250" y="1099025"/>
            <a:ext cx="5527500" cy="3289800"/>
          </a:xfrm>
          <a:prstGeom prst="rect">
            <a:avLst/>
          </a:prstGeom>
          <a:solidFill>
            <a:srgbClr val="B29F78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Dos and Don’ts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en-US"/>
              <a:t>Don’t</a:t>
            </a:r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 l="41960" r="4374"/>
          <a:stretch/>
        </p:blipFill>
        <p:spPr>
          <a:xfrm>
            <a:off x="20" y="10"/>
            <a:ext cx="4580077" cy="64007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19"/>
          <p:cNvCxnSpPr/>
          <p:nvPr/>
        </p:nvCxnSpPr>
        <p:spPr>
          <a:xfrm>
            <a:off x="5242903" y="1917852"/>
            <a:ext cx="59436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5172074" y="2108201"/>
            <a:ext cx="5983606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203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n-US" sz="3200" b="0" i="0"/>
              <a:t>Become overwhelmed by the technology. It's the tool - not the goal. </a:t>
            </a:r>
            <a:endParaRPr/>
          </a:p>
          <a:p>
            <a:pPr marL="91440" lvl="0" indent="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91440" lvl="0" indent="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en-US"/>
              <a:t>Don’t</a:t>
            </a:r>
            <a:endParaRPr/>
          </a:p>
        </p:txBody>
      </p:sp>
      <p:cxnSp>
        <p:nvCxnSpPr>
          <p:cNvPr id="172" name="Google Shape;172;p20"/>
          <p:cNvCxnSpPr/>
          <p:nvPr/>
        </p:nvCxnSpPr>
        <p:spPr>
          <a:xfrm>
            <a:off x="4654296" y="1791298"/>
            <a:ext cx="0" cy="27432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" name="Google Shape;173;p2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0"/>
          <p:cNvGrpSpPr/>
          <p:nvPr/>
        </p:nvGrpSpPr>
        <p:grpSpPr>
          <a:xfrm>
            <a:off x="4976031" y="719046"/>
            <a:ext cx="6582555" cy="4953600"/>
            <a:chOff x="0" y="84099"/>
            <a:chExt cx="6582555" cy="4953600"/>
          </a:xfrm>
        </p:grpSpPr>
        <p:sp>
          <p:nvSpPr>
            <p:cNvPr id="175" name="Google Shape;175;p20"/>
            <p:cNvSpPr/>
            <p:nvPr/>
          </p:nvSpPr>
          <p:spPr>
            <a:xfrm>
              <a:off x="0" y="84099"/>
              <a:ext cx="6582555" cy="2414880"/>
            </a:xfrm>
            <a:prstGeom prst="roundRect">
              <a:avLst>
                <a:gd name="adj" fmla="val 16667"/>
              </a:avLst>
            </a:prstGeom>
            <a:solidFill>
              <a:srgbClr val="B29F78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 txBox="1"/>
            <p:nvPr/>
          </p:nvSpPr>
          <p:spPr>
            <a:xfrm>
              <a:off x="117885" y="201984"/>
              <a:ext cx="6346785" cy="2179110"/>
            </a:xfrm>
            <a:prstGeom prst="rect">
              <a:avLst/>
            </a:prstGeom>
            <a:solidFill>
              <a:srgbClr val="B29F78"/>
            </a:solidFill>
            <a:ln>
              <a:noFill/>
            </a:ln>
          </p:spPr>
          <p:txBody>
            <a:bodyPr spcFirstLastPara="1" wrap="square" lIns="163825" tIns="163825" rIns="163825" bIns="163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Open Sans"/>
                <a:buNone/>
              </a:pPr>
              <a:r>
                <a:rPr lang="en-US" sz="43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Feel pressured to create tons of online experiences. </a:t>
              </a:r>
              <a:endParaRPr sz="4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0" y="2622819"/>
              <a:ext cx="6582555" cy="2414880"/>
            </a:xfrm>
            <a:prstGeom prst="roundRect">
              <a:avLst>
                <a:gd name="adj" fmla="val 16667"/>
              </a:avLst>
            </a:prstGeom>
            <a:solidFill>
              <a:srgbClr val="B29F78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 txBox="1"/>
            <p:nvPr/>
          </p:nvSpPr>
          <p:spPr>
            <a:xfrm>
              <a:off x="117885" y="2740704"/>
              <a:ext cx="6346785" cy="2179110"/>
            </a:xfrm>
            <a:prstGeom prst="rect">
              <a:avLst/>
            </a:prstGeom>
            <a:solidFill>
              <a:srgbClr val="B29F78"/>
            </a:solidFill>
            <a:ln>
              <a:noFill/>
            </a:ln>
          </p:spPr>
          <p:txBody>
            <a:bodyPr spcFirstLastPara="1" wrap="square" lIns="163825" tIns="163825" rIns="163825" bIns="163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Open Sans"/>
                <a:buNone/>
              </a:pPr>
              <a:r>
                <a:rPr lang="en-US" sz="43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quality will not be good and learners may become overloaded. </a:t>
              </a:r>
              <a:endParaRPr sz="43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en-US"/>
              <a:t>Do</a:t>
            </a:r>
            <a:endParaRPr/>
          </a:p>
        </p:txBody>
      </p:sp>
      <p:pic>
        <p:nvPicPr>
          <p:cNvPr id="185" name="Google Shape;185;p2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969" r="14262" b="-1"/>
          <a:stretch/>
        </p:blipFill>
        <p:spPr>
          <a:xfrm>
            <a:off x="20" y="10"/>
            <a:ext cx="4580077" cy="64007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1"/>
          <p:cNvCxnSpPr/>
          <p:nvPr/>
        </p:nvCxnSpPr>
        <p:spPr>
          <a:xfrm>
            <a:off x="5242903" y="1917852"/>
            <a:ext cx="59436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p21"/>
          <p:cNvSpPr/>
          <p:nvPr/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21"/>
          <p:cNvGrpSpPr/>
          <p:nvPr/>
        </p:nvGrpSpPr>
        <p:grpSpPr>
          <a:xfrm>
            <a:off x="6233715" y="2108211"/>
            <a:ext cx="4058967" cy="3760891"/>
            <a:chOff x="1914753" y="0"/>
            <a:chExt cx="2154098" cy="3760891"/>
          </a:xfrm>
        </p:grpSpPr>
        <p:sp>
          <p:nvSpPr>
            <p:cNvPr id="189" name="Google Shape;189;p21"/>
            <p:cNvSpPr/>
            <p:nvPr/>
          </p:nvSpPr>
          <p:spPr>
            <a:xfrm>
              <a:off x="1914753" y="0"/>
              <a:ext cx="2154098" cy="3760891"/>
            </a:xfrm>
            <a:prstGeom prst="roundRect">
              <a:avLst>
                <a:gd name="adj" fmla="val 16667"/>
              </a:avLst>
            </a:prstGeom>
            <a:solidFill>
              <a:srgbClr val="B29F7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 txBox="1"/>
            <p:nvPr/>
          </p:nvSpPr>
          <p:spPr>
            <a:xfrm>
              <a:off x="2066605" y="401137"/>
              <a:ext cx="1850400" cy="2958600"/>
            </a:xfrm>
            <a:prstGeom prst="rect">
              <a:avLst/>
            </a:prstGeom>
            <a:solidFill>
              <a:srgbClr val="B29F78"/>
            </a:solidFill>
            <a:ln>
              <a:noFill/>
            </a:ln>
          </p:spPr>
          <p:txBody>
            <a:bodyPr spcFirstLastPara="1" wrap="square" lIns="83800" tIns="41900" rIns="838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Open Sans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Focus on supporting your teacher to </a:t>
              </a:r>
              <a:r>
                <a:rPr lang="en-US" sz="2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create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and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adapt high-quality activities that serve your learners' needs</a:t>
              </a:r>
              <a:endParaRPr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en-US"/>
              <a:t>Do</a:t>
            </a:r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 rotWithShape="1">
          <a:blip r:embed="rId3">
            <a:alphaModFix/>
          </a:blip>
          <a:srcRect l="39258" r="12979"/>
          <a:stretch/>
        </p:blipFill>
        <p:spPr>
          <a:xfrm>
            <a:off x="20" y="10"/>
            <a:ext cx="4580077" cy="64007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22"/>
          <p:cNvCxnSpPr/>
          <p:nvPr/>
        </p:nvCxnSpPr>
        <p:spPr>
          <a:xfrm>
            <a:off x="5242903" y="1917852"/>
            <a:ext cx="59436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p22"/>
          <p:cNvSpPr txBox="1">
            <a:spLocks noGrp="1"/>
          </p:cNvSpPr>
          <p:nvPr>
            <p:ph type="body" idx="1"/>
          </p:nvPr>
        </p:nvSpPr>
        <p:spPr>
          <a:xfrm>
            <a:off x="5172074" y="2108201"/>
            <a:ext cx="5983606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1" i="0">
                <a:latin typeface="Merriweather Sans"/>
                <a:ea typeface="Merriweather Sans"/>
                <a:cs typeface="Merriweather Sans"/>
                <a:sym typeface="Merriweather Sans"/>
              </a:rPr>
              <a:t>Ask</a:t>
            </a:r>
            <a:r>
              <a:rPr lang="en-US" sz="2000" b="0" i="0">
                <a:latin typeface="Merriweather Sans"/>
                <a:ea typeface="Merriweather Sans"/>
                <a:cs typeface="Merriweather Sans"/>
                <a:sym typeface="Merriweather Sans"/>
              </a:rPr>
              <a:t> your learners or partners what they need. Then come up with a </a:t>
            </a:r>
            <a:r>
              <a:rPr lang="en-US" sz="2000" b="1" i="0">
                <a:latin typeface="Merriweather Sans"/>
                <a:ea typeface="Merriweather Sans"/>
                <a:cs typeface="Merriweather Sans"/>
                <a:sym typeface="Merriweather Sans"/>
              </a:rPr>
              <a:t>solution that serves them</a:t>
            </a:r>
            <a:r>
              <a:rPr lang="en-US" sz="2000" b="0" i="0">
                <a:latin typeface="Merriweather Sans"/>
                <a:ea typeface="Merriweather Sans"/>
                <a:cs typeface="Merriweather Sans"/>
                <a:sym typeface="Merriweather Sans"/>
              </a:rPr>
              <a:t>. It may not involve much or any technology. For example, you might decide to send activity sheets with school lunch deliveries. </a:t>
            </a:r>
            <a:endParaRPr/>
          </a:p>
          <a:p>
            <a:pPr marL="91440" lvl="0" indent="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marL="91440" lvl="0" indent="-12700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b="0" i="0">
                <a:latin typeface="Merriweather Sans"/>
                <a:ea typeface="Merriweather Sans"/>
                <a:cs typeface="Merriweather Sans"/>
                <a:sym typeface="Merriweather Sans"/>
              </a:rPr>
              <a:t>Remember to make it a high-quality learning experience</a:t>
            </a:r>
            <a:endParaRPr/>
          </a:p>
          <a:p>
            <a:pPr marL="91440" lvl="0" indent="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br>
              <a:rPr lang="en-US"/>
            </a:br>
            <a:r>
              <a:rPr lang="en-US"/>
              <a:t>Do</a:t>
            </a:r>
            <a:endParaRPr/>
          </a:p>
        </p:txBody>
      </p:sp>
      <p:pic>
        <p:nvPicPr>
          <p:cNvPr id="207" name="Google Shape;207;p23"/>
          <p:cNvPicPr preferRelativeResize="0"/>
          <p:nvPr/>
        </p:nvPicPr>
        <p:blipFill rotWithShape="1">
          <a:blip r:embed="rId3">
            <a:alphaModFix/>
          </a:blip>
          <a:srcRect l="9035" r="43202"/>
          <a:stretch/>
        </p:blipFill>
        <p:spPr>
          <a:xfrm>
            <a:off x="20" y="10"/>
            <a:ext cx="4580077" cy="64007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23"/>
          <p:cNvCxnSpPr/>
          <p:nvPr/>
        </p:nvCxnSpPr>
        <p:spPr>
          <a:xfrm>
            <a:off x="5242903" y="1917852"/>
            <a:ext cx="59436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p23"/>
          <p:cNvSpPr txBox="1">
            <a:spLocks noGrp="1"/>
          </p:cNvSpPr>
          <p:nvPr>
            <p:ph type="body" idx="1"/>
          </p:nvPr>
        </p:nvSpPr>
        <p:spPr>
          <a:xfrm>
            <a:off x="5172074" y="2108201"/>
            <a:ext cx="5983606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7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latin typeface="Merriweather Sans"/>
                <a:ea typeface="Merriweather Sans"/>
                <a:cs typeface="Merriweather Sans"/>
                <a:sym typeface="Merriweather Sans"/>
              </a:rPr>
              <a:t>Commit to</a:t>
            </a:r>
            <a:r>
              <a:rPr lang="en-US" sz="2000" b="0" i="0">
                <a:latin typeface="Merriweather Sans"/>
                <a:ea typeface="Merriweather Sans"/>
                <a:cs typeface="Merriweather Sans"/>
                <a:sym typeface="Merriweather Sans"/>
              </a:rPr>
              <a:t> a schedule </a:t>
            </a:r>
            <a:r>
              <a:rPr lang="en-US" sz="2000">
                <a:latin typeface="Merriweather Sans"/>
                <a:ea typeface="Merriweather Sans"/>
                <a:cs typeface="Merriweather Sans"/>
                <a:sym typeface="Merriweather Sans"/>
              </a:rPr>
              <a:t>to support your learners</a:t>
            </a:r>
            <a:r>
              <a:rPr lang="en-US" sz="2000" b="0" i="0">
                <a:latin typeface="Merriweather Sans"/>
                <a:ea typeface="Merriweather Sans"/>
                <a:cs typeface="Merriweather Sans"/>
                <a:sym typeface="Merriweather Sans"/>
              </a:rPr>
              <a:t>. Then stay in touch with your learners.</a:t>
            </a:r>
            <a:r>
              <a:rPr lang="en-US" sz="2000">
                <a:latin typeface="Merriweather Sans"/>
                <a:ea typeface="Merriweather Sans"/>
                <a:cs typeface="Merriweather Sans"/>
                <a:sym typeface="Merriweather Sans"/>
              </a:rPr>
              <a:t> They are counting on you.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en-US" sz="2000" b="0" i="0">
                <a:latin typeface="Merriweather Sans"/>
                <a:ea typeface="Merriweather Sans"/>
                <a:cs typeface="Merriweather Sans"/>
                <a:sym typeface="Merriweather Sans"/>
              </a:rPr>
              <a:t>Check on their progress.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en-US" sz="2000" b="0" i="0">
                <a:latin typeface="Merriweather Sans"/>
                <a:ea typeface="Merriweather Sans"/>
                <a:cs typeface="Merriweather Sans"/>
                <a:sym typeface="Merriweather Sans"/>
              </a:rPr>
              <a:t>Update them on meetings that are scheduled, canceled, moved online, etc. </a:t>
            </a:r>
            <a:endParaRPr/>
          </a:p>
          <a:p>
            <a:pPr marL="384048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91440" lvl="0" indent="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C39790"/>
      </a:accent1>
      <a:accent2>
        <a:srgbClr val="B79D7A"/>
      </a:accent2>
      <a:accent3>
        <a:srgbClr val="A6A57E"/>
      </a:accent3>
      <a:accent4>
        <a:srgbClr val="95AB75"/>
      </a:accent4>
      <a:accent5>
        <a:srgbClr val="8BAD83"/>
      </a:accent5>
      <a:accent6>
        <a:srgbClr val="78AF85"/>
      </a:accent6>
      <a:hlink>
        <a:srgbClr val="5A8B9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C39790"/>
      </a:accent1>
      <a:accent2>
        <a:srgbClr val="B79D7A"/>
      </a:accent2>
      <a:accent3>
        <a:srgbClr val="A6A57E"/>
      </a:accent3>
      <a:accent4>
        <a:srgbClr val="95AB75"/>
      </a:accent4>
      <a:accent5>
        <a:srgbClr val="8BAD83"/>
      </a:accent5>
      <a:accent6>
        <a:srgbClr val="78AF85"/>
      </a:accent6>
      <a:hlink>
        <a:srgbClr val="5A8B9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861</Words>
  <Application>Microsoft Office PowerPoint</Application>
  <PresentationFormat>Widescreen</PresentationFormat>
  <Paragraphs>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Merriweather Sans</vt:lpstr>
      <vt:lpstr>Open Sans</vt:lpstr>
      <vt:lpstr>Calibri</vt:lpstr>
      <vt:lpstr>Arial</vt:lpstr>
      <vt:lpstr>RetrospectVTI</vt:lpstr>
      <vt:lpstr>RetrospectVTI</vt:lpstr>
      <vt:lpstr>Working Virtually with Youth: Equity and Access</vt:lpstr>
      <vt:lpstr>Sources from:  U of MN Extension &amp; ACA (American Camp Association) </vt:lpstr>
      <vt:lpstr>Topics:</vt:lpstr>
      <vt:lpstr>Dos and Don’ts</vt:lpstr>
      <vt:lpstr>Don’t</vt:lpstr>
      <vt:lpstr>Don’t</vt:lpstr>
      <vt:lpstr>Do</vt:lpstr>
      <vt:lpstr>Do</vt:lpstr>
      <vt:lpstr> Do</vt:lpstr>
      <vt:lpstr>How to choose tech tools:</vt:lpstr>
      <vt:lpstr>Choosing online activities: Consider these questions</vt:lpstr>
      <vt:lpstr>Digital Divide:  By Ed Trust-West (Education Equity in Crisis) </vt:lpstr>
      <vt:lpstr>PowerPoint Presentation</vt:lpstr>
      <vt:lpstr>Internet Access in MN Minnesota Department of Employment and Economic Development and Connected Nation, 2019.</vt:lpstr>
      <vt:lpstr>PowerPoint Presentation</vt:lpstr>
      <vt:lpstr>PowerPoint Presentation</vt:lpstr>
      <vt:lpstr>Provide Virtual Brain Breaks</vt:lpstr>
      <vt:lpstr>Supporting racial equity and people with disabilities in distant learning</vt:lpstr>
      <vt:lpstr>Your Distance Learning Work with Youth: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Virtually with Youth: Equity and Access</dc:title>
  <cp:lastModifiedBy>Danielson Jazmin</cp:lastModifiedBy>
  <cp:revision>1</cp:revision>
  <dcterms:modified xsi:type="dcterms:W3CDTF">2020-09-21T01:23:00Z</dcterms:modified>
</cp:coreProperties>
</file>